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5" r:id="rId8"/>
    <p:sldId id="263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Louise Pilling" initials="SLP" lastIdx="1" clrIdx="0">
    <p:extLst>
      <p:ext uri="{19B8F6BF-5375-455C-9EA6-DF929625EA0E}">
        <p15:presenceInfo xmlns:p15="http://schemas.microsoft.com/office/powerpoint/2012/main" userId="S-1-5-21-1775576309-2726610283-3398168627-188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6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4T08:16:06.426" idx="1">
    <p:pos x="7680" y="-14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D687-48D5-46F5-9909-DC5DF8920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458AB-8239-4354-8291-6BD2F62D6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F386A-A0CF-4313-9828-2327B252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1985B-5189-4FE6-8A46-971263EA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A4C22-3DE9-463F-9F3B-D75CF138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F165-5947-41E0-82EF-A59BD4D0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D1D8-2825-4E43-97CD-C837025C9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7B8D5-F273-4162-AD02-F690D249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F0EA-30B8-460D-8321-D45707A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5369-6A20-4074-BE0B-457E0127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FBD18-8461-4580-8FCC-A5C25552B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C76EF-BC9A-4864-8470-BC145B648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2CE62-4BDF-4D69-A2FD-5A4DE862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46E9A-DE56-4E67-8E56-CE9B7803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2003C-44B6-4018-B21A-04C2E0E9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5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6BF8-362C-405B-9835-D689BA63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8C042-F825-4FAE-81F6-9608B2B6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CA8C-0FCF-411D-AF52-ED0D8D05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B3D0E-2DB2-42D6-BBBC-72EE6263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F7EE-2627-41C9-A3A7-5863C74D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7345-0E12-4401-9733-89CCE990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1421-2CEF-4F3D-89DB-F35C6A5DF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D32C-90F0-4658-A3D8-92711BC9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CB518-7FBE-4C4A-9B4C-1F8B5FC4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71187-60CD-419B-AF4F-89199A94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9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3C83-8A36-4B98-8763-7100057C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ECE50-F203-4905-B5F8-F7C8A6310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D12D0-05DE-4E62-A988-EE18E0048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A4D7B-0C56-46E3-B91A-CC4748E5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45AEC-0AB4-4E1C-B531-EA78F37F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2EF70-D66D-4BD3-8EEB-40F84459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5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86A1-2478-43D6-98D7-ED4D655B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A6960-82FC-4B2C-9C13-8FCA51F4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6EE96-D2DD-4935-83E9-CC7018256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2F2D8-923B-4466-91F8-5586ACDB3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1C382-3287-40D6-96B2-A57BDB87B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59E8C-D10E-464D-9A84-FA6722D8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71F14-F175-4A06-8AA9-EFE36F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F413C-F800-4475-B3FB-E6D83651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0027-904F-42BF-A989-76BD25D5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B0E4C-3F1D-44A2-946F-41509607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8142C-0A36-40A0-A607-5A05363D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E4F00-01BD-46B0-8663-701AC080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A6BEC-A4C8-41C6-8817-76B13694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0B84B-D82C-414C-93D4-B142D384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A5079-A69D-49CE-BD79-2EA8D6DC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5AD1-BDD1-48B0-88D8-E77048B9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69E4-9E49-4BF7-AB1E-1413FD398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8D1C6-A949-4273-88DA-7C6FC9002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DA1F2-42FB-4018-821F-E5B162B1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05193-71E8-4B16-AA92-229633DA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241FB-992D-45D7-A66A-E0B3D8C0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BC14-CFD5-4D72-AE39-9748FAE7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4681C-22CB-4E94-9547-4E3C4703A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7D5E3-4657-4C69-9CA6-02F752D28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B7D9-9B0A-4310-B921-8379EA3B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D8263-143C-4A25-9841-83FD7D31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58814-3750-4BE6-8BD1-1957EB0A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AA928-AC34-4FB5-A35E-F703A4F8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CA760-8FFA-4D32-8945-34D65A6B7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29A9-97B4-41FB-BFC8-7F61CBF4B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60A4-6AC5-41F0-BD6E-F1D290F2EB3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C802-0896-4F11-8691-434B73870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CAAFB-8D4D-4E4D-B176-AD4043B69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A03B-12B4-4E66-8A8D-EAD8F561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annheim202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clock tower in front of a building&#10;&#10;Description automatically generated">
            <a:extLst>
              <a:ext uri="{FF2B5EF4-FFF2-40B4-BE49-F238E27FC236}">
                <a16:creationId xmlns:a16="http://schemas.microsoft.com/office/drawing/2014/main" id="{76536C8D-CF88-4D21-8883-EA31FBB3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4"/>
          <a:stretch/>
        </p:blipFill>
        <p:spPr>
          <a:xfrm>
            <a:off x="0" y="-22451"/>
            <a:ext cx="12192000" cy="6880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CBFFA-57A1-41C7-8705-FBDF34C54CD7}"/>
              </a:ext>
            </a:extLst>
          </p:cNvPr>
          <p:cNvSpPr txBox="1"/>
          <p:nvPr/>
        </p:nvSpPr>
        <p:spPr>
          <a:xfrm>
            <a:off x="3445272" y="3429000"/>
            <a:ext cx="5301451" cy="76944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Mannheim, Germany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6B043-B634-493D-BAED-40A5A9324DCA}"/>
              </a:ext>
            </a:extLst>
          </p:cNvPr>
          <p:cNvSpPr txBox="1"/>
          <p:nvPr/>
        </p:nvSpPr>
        <p:spPr>
          <a:xfrm>
            <a:off x="4081663" y="4517414"/>
            <a:ext cx="4028667" cy="76944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March 1-7,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C7681-01B1-4B10-9FE2-0FDD89F3D222}"/>
              </a:ext>
            </a:extLst>
          </p:cNvPr>
          <p:cNvSpPr txBox="1"/>
          <p:nvPr/>
        </p:nvSpPr>
        <p:spPr>
          <a:xfrm>
            <a:off x="1810323" y="1499719"/>
            <a:ext cx="8571345" cy="14465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MBA 745: </a:t>
            </a:r>
          </a:p>
          <a:p>
            <a:pPr algn="ctr"/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Experience Business Abroad</a:t>
            </a:r>
          </a:p>
        </p:txBody>
      </p:sp>
    </p:spTree>
    <p:extLst>
      <p:ext uri="{BB962C8B-B14F-4D97-AF65-F5344CB8AC3E}">
        <p14:creationId xmlns:p14="http://schemas.microsoft.com/office/powerpoint/2010/main" val="11113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449ABB3-AD3E-44D2-B6AB-A8F38238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b="80299"/>
          <a:stretch/>
        </p:blipFill>
        <p:spPr>
          <a:xfrm>
            <a:off x="1189724" y="300247"/>
            <a:ext cx="9703368" cy="750627"/>
          </a:xfrm>
          <a:prstGeom prst="rect">
            <a:avLst/>
          </a:prstGeo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745D9D-EDC5-4E84-91BF-372FB696E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1" t="20464" r="15658" b="35356"/>
          <a:stretch/>
        </p:blipFill>
        <p:spPr>
          <a:xfrm>
            <a:off x="7670041" y="1377769"/>
            <a:ext cx="3616657" cy="5179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2D73AD-7319-4EA8-A7FF-8AB60EEEAF7B}"/>
              </a:ext>
            </a:extLst>
          </p:cNvPr>
          <p:cNvSpPr txBox="1"/>
          <p:nvPr/>
        </p:nvSpPr>
        <p:spPr>
          <a:xfrm>
            <a:off x="245658" y="1937983"/>
            <a:ext cx="73152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“Our classroom learnings were supplemented by carefully planned </a:t>
            </a:r>
          </a:p>
          <a:p>
            <a:r>
              <a:rPr lang="en-US" sz="28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company visits, which gave us a very good perspective on the technical advancement of Germany companies and the industrious nature of the German people. I will never forget the time spent at Mannheim – I never thought such a short program would have such an impact on me.” </a:t>
            </a:r>
          </a:p>
        </p:txBody>
      </p:sp>
    </p:spTree>
    <p:extLst>
      <p:ext uri="{BB962C8B-B14F-4D97-AF65-F5344CB8AC3E}">
        <p14:creationId xmlns:p14="http://schemas.microsoft.com/office/powerpoint/2010/main" val="36258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83F920-51AC-4520-B425-445F0C390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79502"/>
          <a:stretch/>
        </p:blipFill>
        <p:spPr>
          <a:xfrm>
            <a:off x="1241535" y="191068"/>
            <a:ext cx="9700734" cy="79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717FF-3707-43C3-8FF8-A009A272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21" t="20862" r="16085" b="34859"/>
          <a:stretch/>
        </p:blipFill>
        <p:spPr>
          <a:xfrm>
            <a:off x="7533564" y="1448735"/>
            <a:ext cx="3517887" cy="5218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67178-57A3-409B-ACD6-6572FFDDE8A0}"/>
              </a:ext>
            </a:extLst>
          </p:cNvPr>
          <p:cNvSpPr txBox="1"/>
          <p:nvPr/>
        </p:nvSpPr>
        <p:spPr>
          <a:xfrm>
            <a:off x="232010" y="2702259"/>
            <a:ext cx="7315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“I enjoyed the chance to meet people from all over the world with diverse cultural, educational, and career backgrounds and made many valuable additions to my network.”</a:t>
            </a:r>
          </a:p>
        </p:txBody>
      </p:sp>
    </p:spTree>
    <p:extLst>
      <p:ext uri="{BB962C8B-B14F-4D97-AF65-F5344CB8AC3E}">
        <p14:creationId xmlns:p14="http://schemas.microsoft.com/office/powerpoint/2010/main" val="36822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clock tower in front of a building&#10;&#10;Description automatically generated">
            <a:extLst>
              <a:ext uri="{FF2B5EF4-FFF2-40B4-BE49-F238E27FC236}">
                <a16:creationId xmlns:a16="http://schemas.microsoft.com/office/drawing/2014/main" id="{76536C8D-CF88-4D21-8883-EA31FBB3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4"/>
          <a:stretch/>
        </p:blipFill>
        <p:spPr>
          <a:xfrm>
            <a:off x="0" y="-22451"/>
            <a:ext cx="12192000" cy="6880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ACBFFA-57A1-41C7-8705-FBDF34C54CD7}"/>
              </a:ext>
            </a:extLst>
          </p:cNvPr>
          <p:cNvSpPr txBox="1"/>
          <p:nvPr/>
        </p:nvSpPr>
        <p:spPr>
          <a:xfrm>
            <a:off x="3445271" y="575116"/>
            <a:ext cx="5301451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Mannheim, Germany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6B043-B634-493D-BAED-40A5A9324DCA}"/>
              </a:ext>
            </a:extLst>
          </p:cNvPr>
          <p:cNvSpPr txBox="1"/>
          <p:nvPr/>
        </p:nvSpPr>
        <p:spPr>
          <a:xfrm>
            <a:off x="4081662" y="1443001"/>
            <a:ext cx="4028667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March 1-7,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22874-7F6E-48CF-9CDF-E78523C3F45E}"/>
              </a:ext>
            </a:extLst>
          </p:cNvPr>
          <p:cNvSpPr txBox="1"/>
          <p:nvPr/>
        </p:nvSpPr>
        <p:spPr>
          <a:xfrm>
            <a:off x="1344033" y="2842831"/>
            <a:ext cx="9503924" cy="144655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Apply here!</a:t>
            </a:r>
          </a:p>
          <a:p>
            <a:pPr algn="ctr"/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  <a:hlinkClick r:id="rId3"/>
              </a:rPr>
              <a:t>https://tinyurl.com/Mannheim2020</a:t>
            </a:r>
            <a:r>
              <a:rPr lang="en-US" sz="4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D8E10-6801-462E-96C0-507407B08B1A}"/>
              </a:ext>
            </a:extLst>
          </p:cNvPr>
          <p:cNvSpPr/>
          <p:nvPr/>
        </p:nvSpPr>
        <p:spPr>
          <a:xfrm>
            <a:off x="2207750" y="4814834"/>
            <a:ext cx="7776489" cy="120032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Once you are ready to make your program deposit to IPC,</a:t>
            </a:r>
          </a:p>
          <a:p>
            <a:pPr algn="ctr"/>
            <a:r>
              <a:rPr lang="en-US" sz="2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go to the “Budget” tab on the Application page for details </a:t>
            </a:r>
          </a:p>
          <a:p>
            <a:pPr algn="ctr"/>
            <a:r>
              <a:rPr lang="en-US" sz="2400" dirty="0">
                <a:solidFill>
                  <a:srgbClr val="13223D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  <a:latin typeface="Bahnschrift SemiBold" panose="020B0502040204020203" pitchFamily="34" charset="0"/>
              </a:rPr>
              <a:t>on how to submit your deposit!</a:t>
            </a:r>
          </a:p>
        </p:txBody>
      </p:sp>
    </p:spTree>
    <p:extLst>
      <p:ext uri="{BB962C8B-B14F-4D97-AF65-F5344CB8AC3E}">
        <p14:creationId xmlns:p14="http://schemas.microsoft.com/office/powerpoint/2010/main" val="30720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clock tower in front of a building&#10;&#10;Description automatically generated">
            <a:extLst>
              <a:ext uri="{FF2B5EF4-FFF2-40B4-BE49-F238E27FC236}">
                <a16:creationId xmlns:a16="http://schemas.microsoft.com/office/drawing/2014/main" id="{76536C8D-CF88-4D21-8883-EA31FBB3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4"/>
          <a:stretch/>
        </p:blipFill>
        <p:spPr>
          <a:xfrm>
            <a:off x="0" y="-22451"/>
            <a:ext cx="12192000" cy="68804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E09194-04A2-4082-ACF9-23F8C2A7D2CC}"/>
              </a:ext>
            </a:extLst>
          </p:cNvPr>
          <p:cNvSpPr/>
          <p:nvPr/>
        </p:nvSpPr>
        <p:spPr>
          <a:xfrm>
            <a:off x="0" y="-22451"/>
            <a:ext cx="12192000" cy="6902902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endParaRPr lang="en-US" sz="2800" b="1" dirty="0">
              <a:solidFill>
                <a:srgbClr val="13223D"/>
              </a:solidFill>
              <a:latin typeface="Bahnschrift SemiBold" panose="020B0502040204020203" pitchFamily="34" charset="0"/>
            </a:endParaRPr>
          </a:p>
          <a:p>
            <a:r>
              <a:rPr lang="en-US" sz="3000" b="1" dirty="0">
                <a:solidFill>
                  <a:srgbClr val="13223D"/>
                </a:solidFill>
                <a:latin typeface="Bahnschrift SemiBold" panose="020B0502040204020203" pitchFamily="34" charset="0"/>
              </a:rPr>
              <a:t> 	</a:t>
            </a:r>
            <a:r>
              <a:rPr lang="en-US" sz="3200" b="1" dirty="0">
                <a:solidFill>
                  <a:srgbClr val="13223D"/>
                </a:solidFill>
                <a:latin typeface="Bahnschrift SemiBold" panose="020B0502040204020203" pitchFamily="34" charset="0"/>
              </a:rPr>
              <a:t>Program Cost: $2500* </a:t>
            </a:r>
          </a:p>
          <a:p>
            <a:r>
              <a:rPr lang="en-US" sz="28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		</a:t>
            </a:r>
            <a:r>
              <a:rPr lang="en-US" sz="20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-  All in-country activities (company &amp; cultural site visits)</a:t>
            </a:r>
          </a:p>
          <a:p>
            <a:r>
              <a:rPr lang="en-US" sz="20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		-  In-Country Transportation </a:t>
            </a:r>
          </a:p>
          <a:p>
            <a:r>
              <a:rPr lang="en-US" sz="20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		-  Lunch vouchers </a:t>
            </a:r>
          </a:p>
          <a:p>
            <a:r>
              <a:rPr lang="en-US" sz="20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		-  Faculty (UNCG &amp; Mannheim) and staff support</a:t>
            </a:r>
          </a:p>
          <a:p>
            <a:r>
              <a:rPr lang="en-US" sz="20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		- International health insurance</a:t>
            </a:r>
          </a:p>
          <a:p>
            <a:endParaRPr lang="en-US" sz="2800" dirty="0">
              <a:solidFill>
                <a:srgbClr val="13223D"/>
              </a:solidFill>
              <a:latin typeface="Bahnschrift SemiBold" panose="020B0502040204020203" pitchFamily="34" charset="0"/>
            </a:endParaRPr>
          </a:p>
          <a:p>
            <a:r>
              <a:rPr lang="en-US" sz="28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 	</a:t>
            </a:r>
            <a:r>
              <a:rPr lang="en-US" sz="32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Additional Expenses: </a:t>
            </a:r>
          </a:p>
          <a:p>
            <a:r>
              <a:rPr lang="en-US" sz="28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		</a:t>
            </a:r>
            <a:r>
              <a:rPr lang="en-US" sz="20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- Est. $500 for lodging (shared room in a hotel)**</a:t>
            </a:r>
          </a:p>
          <a:p>
            <a:r>
              <a:rPr lang="en-US" sz="20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		- Est. $1200 for flight (check out Expedia or Skyscanner)</a:t>
            </a:r>
          </a:p>
          <a:p>
            <a:endParaRPr lang="en-US" sz="2800" dirty="0">
              <a:solidFill>
                <a:srgbClr val="13223D"/>
              </a:solidFill>
              <a:latin typeface="Bahnschrift SemiBold" panose="020B0502040204020203" pitchFamily="34" charset="0"/>
            </a:endParaRPr>
          </a:p>
          <a:p>
            <a:r>
              <a:rPr lang="en-US" sz="28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 	</a:t>
            </a:r>
            <a:r>
              <a:rPr lang="en-US" sz="32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Total Estimated Cost: $4200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7483-8BE1-420E-9A47-F014E8C105CD}"/>
              </a:ext>
            </a:extLst>
          </p:cNvPr>
          <p:cNvSpPr txBox="1"/>
          <p:nvPr/>
        </p:nvSpPr>
        <p:spPr>
          <a:xfrm>
            <a:off x="4609760" y="151217"/>
            <a:ext cx="2972480" cy="923330"/>
          </a:xfrm>
          <a:prstGeom prst="rect">
            <a:avLst/>
          </a:prstGeom>
          <a:solidFill>
            <a:srgbClr val="13223D">
              <a:alpha val="86000"/>
            </a:srgb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The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5F80F-B41E-4A42-A01F-357E43BD8B81}"/>
              </a:ext>
            </a:extLst>
          </p:cNvPr>
          <p:cNvSpPr txBox="1"/>
          <p:nvPr/>
        </p:nvSpPr>
        <p:spPr>
          <a:xfrm>
            <a:off x="8591550" y="1599752"/>
            <a:ext cx="3219450" cy="1200329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*Financial aid </a:t>
            </a:r>
            <a:r>
              <a:rPr lang="en-US" u="sng" dirty="0"/>
              <a:t>may be able</a:t>
            </a:r>
            <a:r>
              <a:rPr lang="en-US" dirty="0"/>
              <a:t> to be applied to this cost. Please speak to a financial aid advisor about your personal situation.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07F21-E20B-4CED-8102-EAB97F62934E}"/>
              </a:ext>
            </a:extLst>
          </p:cNvPr>
          <p:cNvSpPr txBox="1"/>
          <p:nvPr/>
        </p:nvSpPr>
        <p:spPr>
          <a:xfrm>
            <a:off x="8591550" y="4424968"/>
            <a:ext cx="3219450" cy="1754326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**The Mannheim team is working with the hotels to get discount codes for students to use when booking rooms. We will share these once we have </a:t>
            </a:r>
            <a:r>
              <a:rPr lang="en-US" u="sng" dirty="0"/>
              <a:t>20 confirmed participants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03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clock tower in front of a building&#10;&#10;Description automatically generated">
            <a:extLst>
              <a:ext uri="{FF2B5EF4-FFF2-40B4-BE49-F238E27FC236}">
                <a16:creationId xmlns:a16="http://schemas.microsoft.com/office/drawing/2014/main" id="{76536C8D-CF88-4D21-8883-EA31FBB3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4"/>
          <a:stretch/>
        </p:blipFill>
        <p:spPr>
          <a:xfrm>
            <a:off x="0" y="-22451"/>
            <a:ext cx="12192000" cy="68804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E09194-04A2-4082-ACF9-23F8C2A7D2CC}"/>
              </a:ext>
            </a:extLst>
          </p:cNvPr>
          <p:cNvSpPr/>
          <p:nvPr/>
        </p:nvSpPr>
        <p:spPr>
          <a:xfrm>
            <a:off x="0" y="-120072"/>
            <a:ext cx="12192000" cy="7000524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13223D"/>
              </a:solidFill>
              <a:latin typeface="Bahnschrift SemiBold" panose="020B0502040204020203" pitchFamily="34" charset="0"/>
            </a:endParaRPr>
          </a:p>
          <a:p>
            <a:endParaRPr lang="en-US" sz="2800" dirty="0">
              <a:solidFill>
                <a:srgbClr val="13223D"/>
              </a:solidFill>
              <a:latin typeface="Bahnschrift SemiBold" panose="020B0502040204020203" pitchFamily="34" charset="0"/>
            </a:endParaRPr>
          </a:p>
          <a:p>
            <a:pPr marL="742950" lvl="1" indent="-285750">
              <a:spcAft>
                <a:spcPts val="2400"/>
              </a:spcAft>
              <a:buFontTx/>
              <a:buChar char="-"/>
            </a:pPr>
            <a: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A week hosted by Germany’s </a:t>
            </a:r>
            <a:b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</a:br>
            <a: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#1 business school!</a:t>
            </a:r>
          </a:p>
          <a:p>
            <a:pPr marL="742950" lvl="1" indent="-285750">
              <a:spcAft>
                <a:spcPts val="2400"/>
              </a:spcAft>
              <a:buFontTx/>
              <a:buChar char="-"/>
            </a:pPr>
            <a: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An international experience </a:t>
            </a:r>
            <a:b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</a:br>
            <a: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with access to large, </a:t>
            </a:r>
            <a:b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</a:br>
            <a: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multi-national companies that are based in Germany.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en-US" sz="34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Guided cultural experiences and free time to explore on your own.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7483-8BE1-420E-9A47-F014E8C105CD}"/>
              </a:ext>
            </a:extLst>
          </p:cNvPr>
          <p:cNvSpPr txBox="1"/>
          <p:nvPr/>
        </p:nvSpPr>
        <p:spPr>
          <a:xfrm>
            <a:off x="4007368" y="326572"/>
            <a:ext cx="4310283" cy="923330"/>
          </a:xfrm>
          <a:prstGeom prst="rect">
            <a:avLst/>
          </a:prstGeom>
          <a:solidFill>
            <a:srgbClr val="13223D">
              <a:alpha val="86000"/>
            </a:srgb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The Rewards</a:t>
            </a:r>
          </a:p>
        </p:txBody>
      </p:sp>
      <p:pic>
        <p:nvPicPr>
          <p:cNvPr id="4" name="Picture 3" descr="A large building&#10;&#10;Description automatically generated">
            <a:extLst>
              <a:ext uri="{FF2B5EF4-FFF2-40B4-BE49-F238E27FC236}">
                <a16:creationId xmlns:a16="http://schemas.microsoft.com/office/drawing/2014/main" id="{072A1B22-F7CA-49D0-9939-96FB5365B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76" y="1347523"/>
            <a:ext cx="4664861" cy="26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clock tower in front of a building&#10;&#10;Description automatically generated">
            <a:extLst>
              <a:ext uri="{FF2B5EF4-FFF2-40B4-BE49-F238E27FC236}">
                <a16:creationId xmlns:a16="http://schemas.microsoft.com/office/drawing/2014/main" id="{76536C8D-CF88-4D21-8883-EA31FBB3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4"/>
          <a:stretch/>
        </p:blipFill>
        <p:spPr>
          <a:xfrm>
            <a:off x="0" y="-22451"/>
            <a:ext cx="12192000" cy="68804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E09194-04A2-4082-ACF9-23F8C2A7D2CC}"/>
              </a:ext>
            </a:extLst>
          </p:cNvPr>
          <p:cNvSpPr/>
          <p:nvPr/>
        </p:nvSpPr>
        <p:spPr>
          <a:xfrm>
            <a:off x="0" y="0"/>
            <a:ext cx="12192000" cy="688045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3223D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2400"/>
              </a:spcAft>
              <a:buFontTx/>
              <a:buChar char="-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223D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Lectures and academic studies led by experienced, researched, and well-recognized Mannheim Business School professors.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223D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3 credit hours towards your degree.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223D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223D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(</a:t>
            </a:r>
            <a:r>
              <a:rPr lang="en-US" sz="3600" dirty="0">
                <a:solidFill>
                  <a:srgbClr val="13223D"/>
                </a:solidFill>
                <a:latin typeface="Bahnschrift SemiBold" panose="020B0502040204020203" pitchFamily="34" charset="0"/>
              </a:rPr>
              <a:t>A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13223D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pplicable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3223D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 towards electives or concentration, please check with your Academic Advisor.)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7483-8BE1-420E-9A47-F014E8C105CD}"/>
              </a:ext>
            </a:extLst>
          </p:cNvPr>
          <p:cNvSpPr txBox="1"/>
          <p:nvPr/>
        </p:nvSpPr>
        <p:spPr>
          <a:xfrm>
            <a:off x="3958382" y="310243"/>
            <a:ext cx="4310283" cy="923330"/>
          </a:xfrm>
          <a:prstGeom prst="rect">
            <a:avLst/>
          </a:prstGeom>
          <a:solidFill>
            <a:srgbClr val="13223D">
              <a:alpha val="86000"/>
            </a:srgb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The Rewards</a:t>
            </a:r>
          </a:p>
        </p:txBody>
      </p:sp>
    </p:spTree>
    <p:extLst>
      <p:ext uri="{BB962C8B-B14F-4D97-AF65-F5344CB8AC3E}">
        <p14:creationId xmlns:p14="http://schemas.microsoft.com/office/powerpoint/2010/main" val="32233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366D1F-9959-4E33-AA8A-F327CF8A0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7246" r="-1447" b="10524"/>
          <a:stretch/>
        </p:blipFill>
        <p:spPr>
          <a:xfrm>
            <a:off x="0" y="0"/>
            <a:ext cx="11662890" cy="6779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08FA1-A2B9-4E63-B963-C1BA67858C3B}"/>
              </a:ext>
            </a:extLst>
          </p:cNvPr>
          <p:cNvSpPr txBox="1"/>
          <p:nvPr/>
        </p:nvSpPr>
        <p:spPr>
          <a:xfrm>
            <a:off x="10447507" y="3389980"/>
            <a:ext cx="1673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*Vouchers are provided daily for lunch and coffee breaks. These can be used at the University Café or at local restaurants.</a:t>
            </a:r>
          </a:p>
        </p:txBody>
      </p:sp>
    </p:spTree>
    <p:extLst>
      <p:ext uri="{BB962C8B-B14F-4D97-AF65-F5344CB8AC3E}">
        <p14:creationId xmlns:p14="http://schemas.microsoft.com/office/powerpoint/2010/main" val="35811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clock tower in front of a building&#10;&#10;Description automatically generated">
            <a:extLst>
              <a:ext uri="{FF2B5EF4-FFF2-40B4-BE49-F238E27FC236}">
                <a16:creationId xmlns:a16="http://schemas.microsoft.com/office/drawing/2014/main" id="{76536C8D-CF88-4D21-8883-EA31FBB3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4"/>
          <a:stretch/>
        </p:blipFill>
        <p:spPr>
          <a:xfrm>
            <a:off x="0" y="-22451"/>
            <a:ext cx="12192000" cy="68804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E09194-04A2-4082-ACF9-23F8C2A7D2CC}"/>
              </a:ext>
            </a:extLst>
          </p:cNvPr>
          <p:cNvSpPr/>
          <p:nvPr/>
        </p:nvSpPr>
        <p:spPr>
          <a:xfrm>
            <a:off x="0" y="0"/>
            <a:ext cx="12192000" cy="688045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7483-8BE1-420E-9A47-F014E8C105CD}"/>
              </a:ext>
            </a:extLst>
          </p:cNvPr>
          <p:cNvSpPr txBox="1"/>
          <p:nvPr/>
        </p:nvSpPr>
        <p:spPr>
          <a:xfrm>
            <a:off x="2606734" y="310243"/>
            <a:ext cx="7163243" cy="923330"/>
          </a:xfrm>
          <a:prstGeom prst="rect">
            <a:avLst/>
          </a:prstGeom>
          <a:solidFill>
            <a:srgbClr val="13223D">
              <a:alpha val="86000"/>
            </a:srgbClr>
          </a:solidFill>
          <a:effectLst>
            <a:softEdge rad="50800"/>
          </a:effectLst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Registration Timeline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88E5B4-33C7-4DF2-8D22-28D724D4C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73554"/>
              </p:ext>
            </p:extLst>
          </p:nvPr>
        </p:nvGraphicFramePr>
        <p:xfrm>
          <a:off x="1531374" y="1710813"/>
          <a:ext cx="9129252" cy="4419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626">
                  <a:extLst>
                    <a:ext uri="{9D8B030D-6E8A-4147-A177-3AD203B41FA5}">
                      <a16:colId xmlns:a16="http://schemas.microsoft.com/office/drawing/2014/main" val="2235539575"/>
                    </a:ext>
                  </a:extLst>
                </a:gridCol>
                <a:gridCol w="4564626">
                  <a:extLst>
                    <a:ext uri="{9D8B030D-6E8A-4147-A177-3AD203B41FA5}">
                      <a16:colId xmlns:a16="http://schemas.microsoft.com/office/drawing/2014/main" val="1825405452"/>
                    </a:ext>
                  </a:extLst>
                </a:gridCol>
              </a:tblGrid>
              <a:tr h="4906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82318"/>
                  </a:ext>
                </a:extLst>
              </a:tr>
              <a:tr h="4974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Start your MBA 745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Today!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937662"/>
                  </a:ext>
                </a:extLst>
              </a:tr>
              <a:tr h="8586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Ask questions to Sara, your academic advisor, and/or Dr. Acquaah.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Between now and 10/31 at 5pm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56403"/>
                  </a:ext>
                </a:extLst>
              </a:tr>
              <a:tr h="4974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Finalize &amp; submit MBA 745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Thursday, October 31,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2149532"/>
                  </a:ext>
                </a:extLst>
              </a:tr>
              <a:tr h="8586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00FF00"/>
                          </a:highlight>
                        </a:rPr>
                        <a:t>Nonrefundable program deposit </a:t>
                      </a:r>
                      <a:br>
                        <a:rPr lang="en-US" sz="2000" dirty="0">
                          <a:highlight>
                            <a:srgbClr val="00FF00"/>
                          </a:highlight>
                        </a:rPr>
                      </a:br>
                      <a:r>
                        <a:rPr lang="en-US" sz="2000" dirty="0">
                          <a:highlight>
                            <a:srgbClr val="00FF00"/>
                          </a:highlight>
                        </a:rPr>
                        <a:t>($500) due to IPC.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highlight>
                            <a:srgbClr val="00FF00"/>
                          </a:highlight>
                        </a:rPr>
                        <a:t>Friday, November 15,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169313"/>
                  </a:ext>
                </a:extLst>
              </a:tr>
              <a:tr h="7188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Notification of attendance in the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TBD – December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032221"/>
                  </a:ext>
                </a:extLst>
              </a:tr>
              <a:tr h="4974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Attend pre-departure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TDB – Most likely January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12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3A0A7D4-CB07-491A-A0CC-B4F9DF05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99" y="1527425"/>
            <a:ext cx="4713907" cy="35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eonardo hotels logo png">
            <a:extLst>
              <a:ext uri="{FF2B5EF4-FFF2-40B4-BE49-F238E27FC236}">
                <a16:creationId xmlns:a16="http://schemas.microsoft.com/office/drawing/2014/main" id="{18975D2D-5D1A-4E70-B3F0-619AD9BC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81" y="1527425"/>
            <a:ext cx="2570168" cy="25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D1722B7-3366-4A42-9A44-84C58FC63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76673"/>
          <a:stretch/>
        </p:blipFill>
        <p:spPr>
          <a:xfrm>
            <a:off x="590779" y="0"/>
            <a:ext cx="10757184" cy="130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E71CBA-1A03-4E06-BADF-8E871A79ACAA}"/>
              </a:ext>
            </a:extLst>
          </p:cNvPr>
          <p:cNvSpPr txBox="1"/>
          <p:nvPr/>
        </p:nvSpPr>
        <p:spPr>
          <a:xfrm>
            <a:off x="1163248" y="4357031"/>
            <a:ext cx="369043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Bahnschrift SemiBold" panose="020B0502040204020203" pitchFamily="34" charset="0"/>
              </a:rPr>
              <a:t>Single: Appr. 123 Euro per night</a:t>
            </a:r>
          </a:p>
          <a:p>
            <a:pPr algn="ctr"/>
            <a:endParaRPr lang="en-US" sz="1600" dirty="0">
              <a:latin typeface="Bahnschrift SemiBold" panose="020B0502040204020203" pitchFamily="34" charset="0"/>
            </a:endParaRPr>
          </a:p>
          <a:p>
            <a:pPr algn="ctr"/>
            <a:r>
              <a:rPr lang="en-US" sz="2000" dirty="0">
                <a:latin typeface="Bahnschrift SemiBold" panose="020B0502040204020203" pitchFamily="34" charset="0"/>
              </a:rPr>
              <a:t>Double: Appr. 141 Euro per night</a:t>
            </a:r>
          </a:p>
          <a:p>
            <a:pPr algn="ctr"/>
            <a:endParaRPr lang="en-US" sz="1600" dirty="0">
              <a:latin typeface="Bahnschrift SemiBold" panose="020B0502040204020203" pitchFamily="34" charset="0"/>
            </a:endParaRPr>
          </a:p>
          <a:p>
            <a:pPr algn="ctr"/>
            <a:r>
              <a:rPr lang="en-US" sz="2000" dirty="0">
                <a:latin typeface="Bahnschrift SemiBold" panose="020B0502040204020203" pitchFamily="34" charset="0"/>
              </a:rPr>
              <a:t>Includes Breakfast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17766-F122-489A-AC8F-7F6D409E479F}"/>
              </a:ext>
            </a:extLst>
          </p:cNvPr>
          <p:cNvSpPr txBox="1"/>
          <p:nvPr/>
        </p:nvSpPr>
        <p:spPr>
          <a:xfrm>
            <a:off x="717408" y="6124575"/>
            <a:ext cx="1075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Mannheim team is working with the hotels to get discount codes for students to use when booking rooms. </a:t>
            </a:r>
          </a:p>
        </p:txBody>
      </p:sp>
    </p:spTree>
    <p:extLst>
      <p:ext uri="{BB962C8B-B14F-4D97-AF65-F5344CB8AC3E}">
        <p14:creationId xmlns:p14="http://schemas.microsoft.com/office/powerpoint/2010/main" val="61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D1722B7-3366-4A42-9A44-84C58FC63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76673"/>
          <a:stretch/>
        </p:blipFill>
        <p:spPr>
          <a:xfrm>
            <a:off x="590779" y="0"/>
            <a:ext cx="10757184" cy="1306286"/>
          </a:xfrm>
          <a:prstGeom prst="rect">
            <a:avLst/>
          </a:prstGeom>
        </p:spPr>
      </p:pic>
      <p:pic>
        <p:nvPicPr>
          <p:cNvPr id="2054" name="Picture 6" descr="IntercityHotel Mannheim â standard room">
            <a:extLst>
              <a:ext uri="{FF2B5EF4-FFF2-40B4-BE49-F238E27FC236}">
                <a16:creationId xmlns:a16="http://schemas.microsoft.com/office/drawing/2014/main" id="{7FE8DABC-2D86-4D3E-8CE6-5D38EECB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3025"/>
            <a:ext cx="5361214" cy="40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intercity hotel logo">
            <a:extLst>
              <a:ext uri="{FF2B5EF4-FFF2-40B4-BE49-F238E27FC236}">
                <a16:creationId xmlns:a16="http://schemas.microsoft.com/office/drawing/2014/main" id="{997FE392-F1B2-4261-9D3D-B1B55B2BF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-6875" r="19465" b="6875"/>
          <a:stretch/>
        </p:blipFill>
        <p:spPr bwMode="auto">
          <a:xfrm>
            <a:off x="653650" y="1329418"/>
            <a:ext cx="46645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ABD9C6-0E1C-4E6D-8A40-3D432831838F}"/>
              </a:ext>
            </a:extLst>
          </p:cNvPr>
          <p:cNvSpPr txBox="1"/>
          <p:nvPr/>
        </p:nvSpPr>
        <p:spPr>
          <a:xfrm>
            <a:off x="1050930" y="3261878"/>
            <a:ext cx="386997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Bahnschrift SemiBold" panose="020B0502040204020203" pitchFamily="34" charset="0"/>
              </a:rPr>
              <a:t>Single: Appr. 105 Euro per night</a:t>
            </a:r>
          </a:p>
          <a:p>
            <a:pPr algn="ctr"/>
            <a:endParaRPr lang="en-US" sz="1600" dirty="0">
              <a:latin typeface="Bahnschrift SemiBold" panose="020B0502040204020203" pitchFamily="34" charset="0"/>
            </a:endParaRPr>
          </a:p>
          <a:p>
            <a:pPr algn="ctr"/>
            <a:r>
              <a:rPr lang="en-US" sz="2000" dirty="0">
                <a:latin typeface="Bahnschrift SemiBold" panose="020B0502040204020203" pitchFamily="34" charset="0"/>
              </a:rPr>
              <a:t>Double: Appr. 130 Euro per night</a:t>
            </a:r>
          </a:p>
          <a:p>
            <a:pPr algn="ctr"/>
            <a:endParaRPr lang="en-US" sz="1600" dirty="0">
              <a:latin typeface="Bahnschrift SemiBold" panose="020B0502040204020203" pitchFamily="34" charset="0"/>
            </a:endParaRPr>
          </a:p>
          <a:p>
            <a:pPr algn="ctr"/>
            <a:r>
              <a:rPr lang="en-US" sz="2000" dirty="0">
                <a:latin typeface="Bahnschrift SemiBold" panose="020B0502040204020203" pitchFamily="34" charset="0"/>
              </a:rPr>
              <a:t>Includes Breakfast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2811F-2E96-4FAA-A354-D060373A2DDA}"/>
              </a:ext>
            </a:extLst>
          </p:cNvPr>
          <p:cNvSpPr txBox="1"/>
          <p:nvPr/>
        </p:nvSpPr>
        <p:spPr>
          <a:xfrm>
            <a:off x="653650" y="5924550"/>
            <a:ext cx="1063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Mannheim team is working with the hotels to get discount codes for students to use when booking rooms. </a:t>
            </a:r>
          </a:p>
        </p:txBody>
      </p:sp>
    </p:spTree>
    <p:extLst>
      <p:ext uri="{BB962C8B-B14F-4D97-AF65-F5344CB8AC3E}">
        <p14:creationId xmlns:p14="http://schemas.microsoft.com/office/powerpoint/2010/main" val="34850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36139EE-F1E4-47DB-8F8E-8C0BFC469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" b="76672"/>
          <a:stretch/>
        </p:blipFill>
        <p:spPr>
          <a:xfrm>
            <a:off x="198015" y="40944"/>
            <a:ext cx="11802914" cy="1404258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611E1BA9-DF61-4048-BCC3-3BAA2ED9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3" t="23654" r="8992" b="11350"/>
          <a:stretch/>
        </p:blipFill>
        <p:spPr>
          <a:xfrm>
            <a:off x="6681311" y="1637356"/>
            <a:ext cx="4376058" cy="4763446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A56766C7-3EE3-402A-A9D9-8C2E55260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27635" r="51649" b="53096"/>
          <a:stretch/>
        </p:blipFill>
        <p:spPr>
          <a:xfrm>
            <a:off x="657921" y="1637356"/>
            <a:ext cx="5181600" cy="1879752"/>
          </a:xfrm>
          <a:prstGeom prst="rect">
            <a:avLst/>
          </a:prstGeom>
        </p:spPr>
      </p:pic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FFD59AE-80C3-44C5-ADEC-C341C1924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1" y="3745063"/>
            <a:ext cx="4196663" cy="27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9083</TotalTime>
  <Words>423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Bahnschrift SemiBold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Patrick Beck</dc:creator>
  <cp:lastModifiedBy>Sara Louise Pilling</cp:lastModifiedBy>
  <cp:revision>39</cp:revision>
  <dcterms:created xsi:type="dcterms:W3CDTF">2019-09-12T16:28:58Z</dcterms:created>
  <dcterms:modified xsi:type="dcterms:W3CDTF">2019-10-14T12:24:58Z</dcterms:modified>
</cp:coreProperties>
</file>